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68" r:id="rId4"/>
    <p:sldId id="258" r:id="rId5"/>
    <p:sldId id="269" r:id="rId6"/>
    <p:sldId id="259" r:id="rId7"/>
    <p:sldId id="261" r:id="rId8"/>
    <p:sldId id="262" r:id="rId9"/>
    <p:sldId id="270" r:id="rId10"/>
    <p:sldId id="263" r:id="rId11"/>
    <p:sldId id="264" r:id="rId12"/>
    <p:sldId id="260" r:id="rId13"/>
    <p:sldId id="265"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0" d="100"/>
          <a:sy n="60" d="100"/>
        </p:scale>
        <p:origin x="72"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5379E-F5EC-0233-BD4A-50796F307B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207ABCFA-4CC5-FC5D-2318-A9C4C7A2B3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1278969-28F6-627E-9C83-A1258316E995}"/>
              </a:ext>
            </a:extLst>
          </p:cNvPr>
          <p:cNvSpPr>
            <a:spLocks noGrp="1"/>
          </p:cNvSpPr>
          <p:nvPr>
            <p:ph type="dt" sz="half" idx="10"/>
          </p:nvPr>
        </p:nvSpPr>
        <p:spPr/>
        <p:txBody>
          <a:bodyPr/>
          <a:lstStyle/>
          <a:p>
            <a:fld id="{C828421A-6F9E-4E2A-AF9B-E6EF13B31CBC}" type="datetimeFigureOut">
              <a:rPr lang="en-CA" smtClean="0"/>
              <a:t>2022-10-28</a:t>
            </a:fld>
            <a:endParaRPr lang="en-CA"/>
          </a:p>
        </p:txBody>
      </p:sp>
      <p:sp>
        <p:nvSpPr>
          <p:cNvPr id="5" name="Footer Placeholder 4">
            <a:extLst>
              <a:ext uri="{FF2B5EF4-FFF2-40B4-BE49-F238E27FC236}">
                <a16:creationId xmlns:a16="http://schemas.microsoft.com/office/drawing/2014/main" id="{3E5009C0-6A98-B3EB-6E65-3607AB41F02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F8F66CE-3FA5-818B-4711-5DD012A591F8}"/>
              </a:ext>
            </a:extLst>
          </p:cNvPr>
          <p:cNvSpPr>
            <a:spLocks noGrp="1"/>
          </p:cNvSpPr>
          <p:nvPr>
            <p:ph type="sldNum" sz="quarter" idx="12"/>
          </p:nvPr>
        </p:nvSpPr>
        <p:spPr/>
        <p:txBody>
          <a:bodyPr/>
          <a:lstStyle/>
          <a:p>
            <a:fld id="{D6FA2527-A05C-493F-8A53-11091C8C5CDD}" type="slidenum">
              <a:rPr lang="en-CA" smtClean="0"/>
              <a:t>‹#›</a:t>
            </a:fld>
            <a:endParaRPr lang="en-CA"/>
          </a:p>
        </p:txBody>
      </p:sp>
    </p:spTree>
    <p:extLst>
      <p:ext uri="{BB962C8B-B14F-4D97-AF65-F5344CB8AC3E}">
        <p14:creationId xmlns:p14="http://schemas.microsoft.com/office/powerpoint/2010/main" val="1984987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B21A8-8DDA-54C5-FEA7-537A47CF892A}"/>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040753D-EF23-8E3D-D10E-37460DDCDB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8B7E369-0443-ABB6-564E-1FA87EA84631}"/>
              </a:ext>
            </a:extLst>
          </p:cNvPr>
          <p:cNvSpPr>
            <a:spLocks noGrp="1"/>
          </p:cNvSpPr>
          <p:nvPr>
            <p:ph type="dt" sz="half" idx="10"/>
          </p:nvPr>
        </p:nvSpPr>
        <p:spPr/>
        <p:txBody>
          <a:bodyPr/>
          <a:lstStyle/>
          <a:p>
            <a:fld id="{C828421A-6F9E-4E2A-AF9B-E6EF13B31CBC}" type="datetimeFigureOut">
              <a:rPr lang="en-CA" smtClean="0"/>
              <a:t>2022-10-28</a:t>
            </a:fld>
            <a:endParaRPr lang="en-CA"/>
          </a:p>
        </p:txBody>
      </p:sp>
      <p:sp>
        <p:nvSpPr>
          <p:cNvPr id="5" name="Footer Placeholder 4">
            <a:extLst>
              <a:ext uri="{FF2B5EF4-FFF2-40B4-BE49-F238E27FC236}">
                <a16:creationId xmlns:a16="http://schemas.microsoft.com/office/drawing/2014/main" id="{5902CC26-9380-4D78-4B54-150AADC4D0A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25EC741-2766-1E0C-ADE0-88D9F06EFFFC}"/>
              </a:ext>
            </a:extLst>
          </p:cNvPr>
          <p:cNvSpPr>
            <a:spLocks noGrp="1"/>
          </p:cNvSpPr>
          <p:nvPr>
            <p:ph type="sldNum" sz="quarter" idx="12"/>
          </p:nvPr>
        </p:nvSpPr>
        <p:spPr/>
        <p:txBody>
          <a:bodyPr/>
          <a:lstStyle/>
          <a:p>
            <a:fld id="{D6FA2527-A05C-493F-8A53-11091C8C5CDD}" type="slidenum">
              <a:rPr lang="en-CA" smtClean="0"/>
              <a:t>‹#›</a:t>
            </a:fld>
            <a:endParaRPr lang="en-CA"/>
          </a:p>
        </p:txBody>
      </p:sp>
    </p:spTree>
    <p:extLst>
      <p:ext uri="{BB962C8B-B14F-4D97-AF65-F5344CB8AC3E}">
        <p14:creationId xmlns:p14="http://schemas.microsoft.com/office/powerpoint/2010/main" val="1925022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9CFAE5-2315-84E9-2664-CC1C922F43F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50B9505-BBD7-C09B-FAB5-F1B9DF2533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7DB0EA5-B630-D1B5-9CDB-EE3B9EF3F7F4}"/>
              </a:ext>
            </a:extLst>
          </p:cNvPr>
          <p:cNvSpPr>
            <a:spLocks noGrp="1"/>
          </p:cNvSpPr>
          <p:nvPr>
            <p:ph type="dt" sz="half" idx="10"/>
          </p:nvPr>
        </p:nvSpPr>
        <p:spPr/>
        <p:txBody>
          <a:bodyPr/>
          <a:lstStyle/>
          <a:p>
            <a:fld id="{C828421A-6F9E-4E2A-AF9B-E6EF13B31CBC}" type="datetimeFigureOut">
              <a:rPr lang="en-CA" smtClean="0"/>
              <a:t>2022-10-28</a:t>
            </a:fld>
            <a:endParaRPr lang="en-CA"/>
          </a:p>
        </p:txBody>
      </p:sp>
      <p:sp>
        <p:nvSpPr>
          <p:cNvPr id="5" name="Footer Placeholder 4">
            <a:extLst>
              <a:ext uri="{FF2B5EF4-FFF2-40B4-BE49-F238E27FC236}">
                <a16:creationId xmlns:a16="http://schemas.microsoft.com/office/drawing/2014/main" id="{4E720E11-DD8E-CF50-B12B-FD855094A9E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EF4D63D-4F1A-AD05-6F38-9181B0A87C02}"/>
              </a:ext>
            </a:extLst>
          </p:cNvPr>
          <p:cNvSpPr>
            <a:spLocks noGrp="1"/>
          </p:cNvSpPr>
          <p:nvPr>
            <p:ph type="sldNum" sz="quarter" idx="12"/>
          </p:nvPr>
        </p:nvSpPr>
        <p:spPr/>
        <p:txBody>
          <a:bodyPr/>
          <a:lstStyle/>
          <a:p>
            <a:fld id="{D6FA2527-A05C-493F-8A53-11091C8C5CDD}" type="slidenum">
              <a:rPr lang="en-CA" smtClean="0"/>
              <a:t>‹#›</a:t>
            </a:fld>
            <a:endParaRPr lang="en-CA"/>
          </a:p>
        </p:txBody>
      </p:sp>
    </p:spTree>
    <p:extLst>
      <p:ext uri="{BB962C8B-B14F-4D97-AF65-F5344CB8AC3E}">
        <p14:creationId xmlns:p14="http://schemas.microsoft.com/office/powerpoint/2010/main" val="17763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21B07-DD85-1288-2F89-47193C92470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BA69913-A42A-D60A-6C69-C65D5863E9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FFE93F0-C5B7-81A9-437F-0242CDBAED52}"/>
              </a:ext>
            </a:extLst>
          </p:cNvPr>
          <p:cNvSpPr>
            <a:spLocks noGrp="1"/>
          </p:cNvSpPr>
          <p:nvPr>
            <p:ph type="dt" sz="half" idx="10"/>
          </p:nvPr>
        </p:nvSpPr>
        <p:spPr/>
        <p:txBody>
          <a:bodyPr/>
          <a:lstStyle/>
          <a:p>
            <a:fld id="{C828421A-6F9E-4E2A-AF9B-E6EF13B31CBC}" type="datetimeFigureOut">
              <a:rPr lang="en-CA" smtClean="0"/>
              <a:t>2022-10-28</a:t>
            </a:fld>
            <a:endParaRPr lang="en-CA"/>
          </a:p>
        </p:txBody>
      </p:sp>
      <p:sp>
        <p:nvSpPr>
          <p:cNvPr id="5" name="Footer Placeholder 4">
            <a:extLst>
              <a:ext uri="{FF2B5EF4-FFF2-40B4-BE49-F238E27FC236}">
                <a16:creationId xmlns:a16="http://schemas.microsoft.com/office/drawing/2014/main" id="{B441A2EE-4A42-2E1B-A533-1B3ABA6A990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BBF1ABE-9312-FD2A-3CE1-7A314DA4DED2}"/>
              </a:ext>
            </a:extLst>
          </p:cNvPr>
          <p:cNvSpPr>
            <a:spLocks noGrp="1"/>
          </p:cNvSpPr>
          <p:nvPr>
            <p:ph type="sldNum" sz="quarter" idx="12"/>
          </p:nvPr>
        </p:nvSpPr>
        <p:spPr/>
        <p:txBody>
          <a:bodyPr/>
          <a:lstStyle/>
          <a:p>
            <a:fld id="{D6FA2527-A05C-493F-8A53-11091C8C5CDD}" type="slidenum">
              <a:rPr lang="en-CA" smtClean="0"/>
              <a:t>‹#›</a:t>
            </a:fld>
            <a:endParaRPr lang="en-CA"/>
          </a:p>
        </p:txBody>
      </p:sp>
    </p:spTree>
    <p:extLst>
      <p:ext uri="{BB962C8B-B14F-4D97-AF65-F5344CB8AC3E}">
        <p14:creationId xmlns:p14="http://schemas.microsoft.com/office/powerpoint/2010/main" val="2691811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37608-A39A-B5D8-0751-6AD5590DB0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2D14F48-03FA-C40E-6379-AFD98F1CBA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247855-44F5-8366-4563-2E5191059D66}"/>
              </a:ext>
            </a:extLst>
          </p:cNvPr>
          <p:cNvSpPr>
            <a:spLocks noGrp="1"/>
          </p:cNvSpPr>
          <p:nvPr>
            <p:ph type="dt" sz="half" idx="10"/>
          </p:nvPr>
        </p:nvSpPr>
        <p:spPr/>
        <p:txBody>
          <a:bodyPr/>
          <a:lstStyle/>
          <a:p>
            <a:fld id="{C828421A-6F9E-4E2A-AF9B-E6EF13B31CBC}" type="datetimeFigureOut">
              <a:rPr lang="en-CA" smtClean="0"/>
              <a:t>2022-10-28</a:t>
            </a:fld>
            <a:endParaRPr lang="en-CA"/>
          </a:p>
        </p:txBody>
      </p:sp>
      <p:sp>
        <p:nvSpPr>
          <p:cNvPr id="5" name="Footer Placeholder 4">
            <a:extLst>
              <a:ext uri="{FF2B5EF4-FFF2-40B4-BE49-F238E27FC236}">
                <a16:creationId xmlns:a16="http://schemas.microsoft.com/office/drawing/2014/main" id="{0D84214C-BEC3-5FCD-7C82-5AB26DB8C4D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C46FA1E-0B9D-CC59-277B-FDC3EB6CAFD6}"/>
              </a:ext>
            </a:extLst>
          </p:cNvPr>
          <p:cNvSpPr>
            <a:spLocks noGrp="1"/>
          </p:cNvSpPr>
          <p:nvPr>
            <p:ph type="sldNum" sz="quarter" idx="12"/>
          </p:nvPr>
        </p:nvSpPr>
        <p:spPr/>
        <p:txBody>
          <a:bodyPr/>
          <a:lstStyle/>
          <a:p>
            <a:fld id="{D6FA2527-A05C-493F-8A53-11091C8C5CDD}" type="slidenum">
              <a:rPr lang="en-CA" smtClean="0"/>
              <a:t>‹#›</a:t>
            </a:fld>
            <a:endParaRPr lang="en-CA"/>
          </a:p>
        </p:txBody>
      </p:sp>
    </p:spTree>
    <p:extLst>
      <p:ext uri="{BB962C8B-B14F-4D97-AF65-F5344CB8AC3E}">
        <p14:creationId xmlns:p14="http://schemas.microsoft.com/office/powerpoint/2010/main" val="2846028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782F4-A966-B3BC-1A20-FE2FB57C9A9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C8241B2-019C-A482-AA39-3ED72B7BCE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FE94862-BA10-0737-70D9-59AD7F6BFB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C0354DE-F8A9-B058-3E0D-8A91F1B5DA34}"/>
              </a:ext>
            </a:extLst>
          </p:cNvPr>
          <p:cNvSpPr>
            <a:spLocks noGrp="1"/>
          </p:cNvSpPr>
          <p:nvPr>
            <p:ph type="dt" sz="half" idx="10"/>
          </p:nvPr>
        </p:nvSpPr>
        <p:spPr/>
        <p:txBody>
          <a:bodyPr/>
          <a:lstStyle/>
          <a:p>
            <a:fld id="{C828421A-6F9E-4E2A-AF9B-E6EF13B31CBC}" type="datetimeFigureOut">
              <a:rPr lang="en-CA" smtClean="0"/>
              <a:t>2022-10-28</a:t>
            </a:fld>
            <a:endParaRPr lang="en-CA"/>
          </a:p>
        </p:txBody>
      </p:sp>
      <p:sp>
        <p:nvSpPr>
          <p:cNvPr id="6" name="Footer Placeholder 5">
            <a:extLst>
              <a:ext uri="{FF2B5EF4-FFF2-40B4-BE49-F238E27FC236}">
                <a16:creationId xmlns:a16="http://schemas.microsoft.com/office/drawing/2014/main" id="{359BD8AB-0DE3-2C43-1088-069B223884A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EA638D1-7779-429B-C2DD-DAEA5D4D3D18}"/>
              </a:ext>
            </a:extLst>
          </p:cNvPr>
          <p:cNvSpPr>
            <a:spLocks noGrp="1"/>
          </p:cNvSpPr>
          <p:nvPr>
            <p:ph type="sldNum" sz="quarter" idx="12"/>
          </p:nvPr>
        </p:nvSpPr>
        <p:spPr/>
        <p:txBody>
          <a:bodyPr/>
          <a:lstStyle/>
          <a:p>
            <a:fld id="{D6FA2527-A05C-493F-8A53-11091C8C5CDD}" type="slidenum">
              <a:rPr lang="en-CA" smtClean="0"/>
              <a:t>‹#›</a:t>
            </a:fld>
            <a:endParaRPr lang="en-CA"/>
          </a:p>
        </p:txBody>
      </p:sp>
    </p:spTree>
    <p:extLst>
      <p:ext uri="{BB962C8B-B14F-4D97-AF65-F5344CB8AC3E}">
        <p14:creationId xmlns:p14="http://schemas.microsoft.com/office/powerpoint/2010/main" val="16805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626CF-ED9D-BAC4-CAB5-3251A6255D80}"/>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094874A-A2B3-C5DE-1D8A-1A52BDF847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33DEBC-411E-477A-EBC1-E8436C60A8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1B86DB7-BBFA-3F61-BE21-F720FC2D87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FEFD4A-61C0-0F59-D4EC-FF5A680602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7763FC3A-AEF6-AC40-3B19-AC0B322657D3}"/>
              </a:ext>
            </a:extLst>
          </p:cNvPr>
          <p:cNvSpPr>
            <a:spLocks noGrp="1"/>
          </p:cNvSpPr>
          <p:nvPr>
            <p:ph type="dt" sz="half" idx="10"/>
          </p:nvPr>
        </p:nvSpPr>
        <p:spPr/>
        <p:txBody>
          <a:bodyPr/>
          <a:lstStyle/>
          <a:p>
            <a:fld id="{C828421A-6F9E-4E2A-AF9B-E6EF13B31CBC}" type="datetimeFigureOut">
              <a:rPr lang="en-CA" smtClean="0"/>
              <a:t>2022-10-28</a:t>
            </a:fld>
            <a:endParaRPr lang="en-CA"/>
          </a:p>
        </p:txBody>
      </p:sp>
      <p:sp>
        <p:nvSpPr>
          <p:cNvPr id="8" name="Footer Placeholder 7">
            <a:extLst>
              <a:ext uri="{FF2B5EF4-FFF2-40B4-BE49-F238E27FC236}">
                <a16:creationId xmlns:a16="http://schemas.microsoft.com/office/drawing/2014/main" id="{874C35AC-242E-C65E-9C07-8478F4CE4CF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8592561-2DFC-04FB-EA88-7524DD034B0D}"/>
              </a:ext>
            </a:extLst>
          </p:cNvPr>
          <p:cNvSpPr>
            <a:spLocks noGrp="1"/>
          </p:cNvSpPr>
          <p:nvPr>
            <p:ph type="sldNum" sz="quarter" idx="12"/>
          </p:nvPr>
        </p:nvSpPr>
        <p:spPr/>
        <p:txBody>
          <a:bodyPr/>
          <a:lstStyle/>
          <a:p>
            <a:fld id="{D6FA2527-A05C-493F-8A53-11091C8C5CDD}" type="slidenum">
              <a:rPr lang="en-CA" smtClean="0"/>
              <a:t>‹#›</a:t>
            </a:fld>
            <a:endParaRPr lang="en-CA"/>
          </a:p>
        </p:txBody>
      </p:sp>
    </p:spTree>
    <p:extLst>
      <p:ext uri="{BB962C8B-B14F-4D97-AF65-F5344CB8AC3E}">
        <p14:creationId xmlns:p14="http://schemas.microsoft.com/office/powerpoint/2010/main" val="877637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95E5-571D-0958-519F-EC324EE60079}"/>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D550DC23-4012-22D7-9D19-B076ED425AC2}"/>
              </a:ext>
            </a:extLst>
          </p:cNvPr>
          <p:cNvSpPr>
            <a:spLocks noGrp="1"/>
          </p:cNvSpPr>
          <p:nvPr>
            <p:ph type="dt" sz="half" idx="10"/>
          </p:nvPr>
        </p:nvSpPr>
        <p:spPr/>
        <p:txBody>
          <a:bodyPr/>
          <a:lstStyle/>
          <a:p>
            <a:fld id="{C828421A-6F9E-4E2A-AF9B-E6EF13B31CBC}" type="datetimeFigureOut">
              <a:rPr lang="en-CA" smtClean="0"/>
              <a:t>2022-10-28</a:t>
            </a:fld>
            <a:endParaRPr lang="en-CA"/>
          </a:p>
        </p:txBody>
      </p:sp>
      <p:sp>
        <p:nvSpPr>
          <p:cNvPr id="4" name="Footer Placeholder 3">
            <a:extLst>
              <a:ext uri="{FF2B5EF4-FFF2-40B4-BE49-F238E27FC236}">
                <a16:creationId xmlns:a16="http://schemas.microsoft.com/office/drawing/2014/main" id="{7C99BC86-9C27-9632-4557-9D5A4F1A0B4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132F73E-0ED6-6399-4517-CC5E28DDFCDB}"/>
              </a:ext>
            </a:extLst>
          </p:cNvPr>
          <p:cNvSpPr>
            <a:spLocks noGrp="1"/>
          </p:cNvSpPr>
          <p:nvPr>
            <p:ph type="sldNum" sz="quarter" idx="12"/>
          </p:nvPr>
        </p:nvSpPr>
        <p:spPr/>
        <p:txBody>
          <a:bodyPr/>
          <a:lstStyle/>
          <a:p>
            <a:fld id="{D6FA2527-A05C-493F-8A53-11091C8C5CDD}" type="slidenum">
              <a:rPr lang="en-CA" smtClean="0"/>
              <a:t>‹#›</a:t>
            </a:fld>
            <a:endParaRPr lang="en-CA"/>
          </a:p>
        </p:txBody>
      </p:sp>
    </p:spTree>
    <p:extLst>
      <p:ext uri="{BB962C8B-B14F-4D97-AF65-F5344CB8AC3E}">
        <p14:creationId xmlns:p14="http://schemas.microsoft.com/office/powerpoint/2010/main" val="2638065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DACFF6-E436-13B5-2594-735FDCFFB37E}"/>
              </a:ext>
            </a:extLst>
          </p:cNvPr>
          <p:cNvSpPr>
            <a:spLocks noGrp="1"/>
          </p:cNvSpPr>
          <p:nvPr>
            <p:ph type="dt" sz="half" idx="10"/>
          </p:nvPr>
        </p:nvSpPr>
        <p:spPr/>
        <p:txBody>
          <a:bodyPr/>
          <a:lstStyle/>
          <a:p>
            <a:fld id="{C828421A-6F9E-4E2A-AF9B-E6EF13B31CBC}" type="datetimeFigureOut">
              <a:rPr lang="en-CA" smtClean="0"/>
              <a:t>2022-10-28</a:t>
            </a:fld>
            <a:endParaRPr lang="en-CA"/>
          </a:p>
        </p:txBody>
      </p:sp>
      <p:sp>
        <p:nvSpPr>
          <p:cNvPr id="3" name="Footer Placeholder 2">
            <a:extLst>
              <a:ext uri="{FF2B5EF4-FFF2-40B4-BE49-F238E27FC236}">
                <a16:creationId xmlns:a16="http://schemas.microsoft.com/office/drawing/2014/main" id="{FC62C13C-E114-23F4-08EB-CA73B6DE86F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72FD14C6-C0A1-B38D-BA0D-80FE399399A0}"/>
              </a:ext>
            </a:extLst>
          </p:cNvPr>
          <p:cNvSpPr>
            <a:spLocks noGrp="1"/>
          </p:cNvSpPr>
          <p:nvPr>
            <p:ph type="sldNum" sz="quarter" idx="12"/>
          </p:nvPr>
        </p:nvSpPr>
        <p:spPr/>
        <p:txBody>
          <a:bodyPr/>
          <a:lstStyle/>
          <a:p>
            <a:fld id="{D6FA2527-A05C-493F-8A53-11091C8C5CDD}" type="slidenum">
              <a:rPr lang="en-CA" smtClean="0"/>
              <a:t>‹#›</a:t>
            </a:fld>
            <a:endParaRPr lang="en-CA"/>
          </a:p>
        </p:txBody>
      </p:sp>
    </p:spTree>
    <p:extLst>
      <p:ext uri="{BB962C8B-B14F-4D97-AF65-F5344CB8AC3E}">
        <p14:creationId xmlns:p14="http://schemas.microsoft.com/office/powerpoint/2010/main" val="93066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529E3-A25D-ECD9-4FCD-16FF2E50B0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BC5BEC2-F60B-DB99-2F90-265B682DFB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8BC2287-0FA1-FE25-4DEC-4EBABFEF25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28FD0E-6186-0526-7279-60476A5FE78A}"/>
              </a:ext>
            </a:extLst>
          </p:cNvPr>
          <p:cNvSpPr>
            <a:spLocks noGrp="1"/>
          </p:cNvSpPr>
          <p:nvPr>
            <p:ph type="dt" sz="half" idx="10"/>
          </p:nvPr>
        </p:nvSpPr>
        <p:spPr/>
        <p:txBody>
          <a:bodyPr/>
          <a:lstStyle/>
          <a:p>
            <a:fld id="{C828421A-6F9E-4E2A-AF9B-E6EF13B31CBC}" type="datetimeFigureOut">
              <a:rPr lang="en-CA" smtClean="0"/>
              <a:t>2022-10-28</a:t>
            </a:fld>
            <a:endParaRPr lang="en-CA"/>
          </a:p>
        </p:txBody>
      </p:sp>
      <p:sp>
        <p:nvSpPr>
          <p:cNvPr id="6" name="Footer Placeholder 5">
            <a:extLst>
              <a:ext uri="{FF2B5EF4-FFF2-40B4-BE49-F238E27FC236}">
                <a16:creationId xmlns:a16="http://schemas.microsoft.com/office/drawing/2014/main" id="{09D4D1FD-CA13-A3FC-621A-9C5195A75B1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DDC059B-63AC-E94E-ADCB-D349A491FF82}"/>
              </a:ext>
            </a:extLst>
          </p:cNvPr>
          <p:cNvSpPr>
            <a:spLocks noGrp="1"/>
          </p:cNvSpPr>
          <p:nvPr>
            <p:ph type="sldNum" sz="quarter" idx="12"/>
          </p:nvPr>
        </p:nvSpPr>
        <p:spPr/>
        <p:txBody>
          <a:bodyPr/>
          <a:lstStyle/>
          <a:p>
            <a:fld id="{D6FA2527-A05C-493F-8A53-11091C8C5CDD}" type="slidenum">
              <a:rPr lang="en-CA" smtClean="0"/>
              <a:t>‹#›</a:t>
            </a:fld>
            <a:endParaRPr lang="en-CA"/>
          </a:p>
        </p:txBody>
      </p:sp>
    </p:spTree>
    <p:extLst>
      <p:ext uri="{BB962C8B-B14F-4D97-AF65-F5344CB8AC3E}">
        <p14:creationId xmlns:p14="http://schemas.microsoft.com/office/powerpoint/2010/main" val="987083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3C29C-97B7-13AD-953D-271B5754DE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5ED0E50-9C8D-90BC-B3CE-3F704D812D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20A7649-49A0-2675-1C21-4860208EC2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CD7474-090C-B729-9141-7E88E76983AC}"/>
              </a:ext>
            </a:extLst>
          </p:cNvPr>
          <p:cNvSpPr>
            <a:spLocks noGrp="1"/>
          </p:cNvSpPr>
          <p:nvPr>
            <p:ph type="dt" sz="half" idx="10"/>
          </p:nvPr>
        </p:nvSpPr>
        <p:spPr/>
        <p:txBody>
          <a:bodyPr/>
          <a:lstStyle/>
          <a:p>
            <a:fld id="{C828421A-6F9E-4E2A-AF9B-E6EF13B31CBC}" type="datetimeFigureOut">
              <a:rPr lang="en-CA" smtClean="0"/>
              <a:t>2022-10-28</a:t>
            </a:fld>
            <a:endParaRPr lang="en-CA"/>
          </a:p>
        </p:txBody>
      </p:sp>
      <p:sp>
        <p:nvSpPr>
          <p:cNvPr id="6" name="Footer Placeholder 5">
            <a:extLst>
              <a:ext uri="{FF2B5EF4-FFF2-40B4-BE49-F238E27FC236}">
                <a16:creationId xmlns:a16="http://schemas.microsoft.com/office/drawing/2014/main" id="{4686A785-9878-3405-40BC-4382777EB07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43A24D5-A104-EEB7-7739-B2BA5303F54B}"/>
              </a:ext>
            </a:extLst>
          </p:cNvPr>
          <p:cNvSpPr>
            <a:spLocks noGrp="1"/>
          </p:cNvSpPr>
          <p:nvPr>
            <p:ph type="sldNum" sz="quarter" idx="12"/>
          </p:nvPr>
        </p:nvSpPr>
        <p:spPr/>
        <p:txBody>
          <a:bodyPr/>
          <a:lstStyle/>
          <a:p>
            <a:fld id="{D6FA2527-A05C-493F-8A53-11091C8C5CDD}" type="slidenum">
              <a:rPr lang="en-CA" smtClean="0"/>
              <a:t>‹#›</a:t>
            </a:fld>
            <a:endParaRPr lang="en-CA"/>
          </a:p>
        </p:txBody>
      </p:sp>
    </p:spTree>
    <p:extLst>
      <p:ext uri="{BB962C8B-B14F-4D97-AF65-F5344CB8AC3E}">
        <p14:creationId xmlns:p14="http://schemas.microsoft.com/office/powerpoint/2010/main" val="604439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D7CE50-438D-A8D7-C394-357EA744DC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7123B53-409F-9A01-8FF2-B40DA89F54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8E607D7-173A-0A0A-1E5A-4F9A12DF98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28421A-6F9E-4E2A-AF9B-E6EF13B31CBC}" type="datetimeFigureOut">
              <a:rPr lang="en-CA" smtClean="0"/>
              <a:t>2022-10-28</a:t>
            </a:fld>
            <a:endParaRPr lang="en-CA"/>
          </a:p>
        </p:txBody>
      </p:sp>
      <p:sp>
        <p:nvSpPr>
          <p:cNvPr id="5" name="Footer Placeholder 4">
            <a:extLst>
              <a:ext uri="{FF2B5EF4-FFF2-40B4-BE49-F238E27FC236}">
                <a16:creationId xmlns:a16="http://schemas.microsoft.com/office/drawing/2014/main" id="{B2BC9DDC-F527-5B53-0504-34911E8BE9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09C67FBC-608F-6A00-68CF-172BBBD76E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FA2527-A05C-493F-8A53-11091C8C5CDD}" type="slidenum">
              <a:rPr lang="en-CA" smtClean="0"/>
              <a:t>‹#›</a:t>
            </a:fld>
            <a:endParaRPr lang="en-CA"/>
          </a:p>
        </p:txBody>
      </p:sp>
    </p:spTree>
    <p:extLst>
      <p:ext uri="{BB962C8B-B14F-4D97-AF65-F5344CB8AC3E}">
        <p14:creationId xmlns:p14="http://schemas.microsoft.com/office/powerpoint/2010/main" val="2166113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spremji@mcmaster.c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Background pattern&#10;&#10;Description automatically generated">
            <a:extLst>
              <a:ext uri="{FF2B5EF4-FFF2-40B4-BE49-F238E27FC236}">
                <a16:creationId xmlns:a16="http://schemas.microsoft.com/office/drawing/2014/main" id="{61487B5B-162C-4B9F-0CF4-C64400535810}"/>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25238" b="1005"/>
          <a:stretch/>
        </p:blipFill>
        <p:spPr>
          <a:xfrm>
            <a:off x="20" y="1282"/>
            <a:ext cx="12191980" cy="6856718"/>
          </a:xfrm>
          <a:prstGeom prst="rect">
            <a:avLst/>
          </a:prstGeom>
        </p:spPr>
      </p:pic>
      <p:sp>
        <p:nvSpPr>
          <p:cNvPr id="6" name="TextBox 5">
            <a:extLst>
              <a:ext uri="{FF2B5EF4-FFF2-40B4-BE49-F238E27FC236}">
                <a16:creationId xmlns:a16="http://schemas.microsoft.com/office/drawing/2014/main" id="{2627E6EC-A797-0539-ED89-B6933D6F9253}"/>
              </a:ext>
            </a:extLst>
          </p:cNvPr>
          <p:cNvSpPr txBox="1"/>
          <p:nvPr/>
        </p:nvSpPr>
        <p:spPr>
          <a:xfrm>
            <a:off x="397164" y="4784436"/>
            <a:ext cx="1405999" cy="283220"/>
          </a:xfrm>
          <a:prstGeom prst="rect">
            <a:avLst/>
          </a:prstGeom>
          <a:solidFill>
            <a:srgbClr val="FF0066"/>
          </a:solidFill>
        </p:spPr>
        <p:txBody>
          <a:bodyPr wrap="square" rtlCol="0">
            <a:spAutoFit/>
          </a:bodyPr>
          <a:lstStyle/>
          <a:p>
            <a:endParaRPr lang="en-CA" dirty="0"/>
          </a:p>
        </p:txBody>
      </p:sp>
    </p:spTree>
    <p:extLst>
      <p:ext uri="{BB962C8B-B14F-4D97-AF65-F5344CB8AC3E}">
        <p14:creationId xmlns:p14="http://schemas.microsoft.com/office/powerpoint/2010/main" val="1007452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BB124C-8AD1-B9AE-16D9-0A2E1837E939}"/>
              </a:ext>
            </a:extLst>
          </p:cNvPr>
          <p:cNvSpPr>
            <a:spLocks noGrp="1"/>
          </p:cNvSpPr>
          <p:nvPr>
            <p:ph idx="1"/>
          </p:nvPr>
        </p:nvSpPr>
        <p:spPr/>
        <p:txBody>
          <a:bodyPr/>
          <a:lstStyle/>
          <a:p>
            <a:pPr marL="0" indent="0">
              <a:buNone/>
            </a:pPr>
            <a:r>
              <a:rPr lang="en-CA" i="1" dirty="0">
                <a:effectLst/>
                <a:ea typeface="Calibri" panose="020F0502020204030204" pitchFamily="34" charset="0"/>
                <a:cs typeface="Times New Roman" panose="02020603050405020304" pitchFamily="18" charset="0"/>
              </a:rPr>
              <a:t>“Anyway, I thought I would get some support from my workplace. I thought they would give me benefit for the days I was unable to work. But they were continuously pressuring me to return to work the next day. I mean my manager called me the next day. I became afraid and thought that if I don’t go the next day, they might fire me. I needed that job.” </a:t>
            </a:r>
          </a:p>
          <a:p>
            <a:pPr marL="0" indent="0" algn="r">
              <a:buNone/>
            </a:pPr>
            <a:r>
              <a:rPr lang="en-CA" dirty="0" err="1">
                <a:effectLst/>
                <a:ea typeface="Calibri" panose="020F0502020204030204" pitchFamily="34" charset="0"/>
                <a:cs typeface="Times New Roman" panose="02020603050405020304" pitchFamily="18" charset="0"/>
              </a:rPr>
              <a:t>Nahida</a:t>
            </a:r>
            <a:r>
              <a:rPr lang="en-CA" dirty="0">
                <a:effectLst/>
                <a:ea typeface="Calibri" panose="020F0502020204030204" pitchFamily="34" charset="0"/>
                <a:cs typeface="Times New Roman" panose="02020603050405020304" pitchFamily="18" charset="0"/>
              </a:rPr>
              <a:t> -Worker</a:t>
            </a:r>
          </a:p>
          <a:p>
            <a:endParaRPr lang="en-CA" dirty="0"/>
          </a:p>
        </p:txBody>
      </p:sp>
    </p:spTree>
    <p:extLst>
      <p:ext uri="{BB962C8B-B14F-4D97-AF65-F5344CB8AC3E}">
        <p14:creationId xmlns:p14="http://schemas.microsoft.com/office/powerpoint/2010/main" val="3998876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1025C-C24A-6B19-AB22-72CCF58C7CA4}"/>
              </a:ext>
            </a:extLst>
          </p:cNvPr>
          <p:cNvSpPr>
            <a:spLocks noGrp="1"/>
          </p:cNvSpPr>
          <p:nvPr>
            <p:ph type="title"/>
          </p:nvPr>
        </p:nvSpPr>
        <p:spPr/>
        <p:txBody>
          <a:bodyPr/>
          <a:lstStyle/>
          <a:p>
            <a:r>
              <a:rPr lang="en-CA" dirty="0"/>
              <a:t>Impacts</a:t>
            </a:r>
          </a:p>
        </p:txBody>
      </p:sp>
      <p:sp>
        <p:nvSpPr>
          <p:cNvPr id="3" name="Content Placeholder 2">
            <a:extLst>
              <a:ext uri="{FF2B5EF4-FFF2-40B4-BE49-F238E27FC236}">
                <a16:creationId xmlns:a16="http://schemas.microsoft.com/office/drawing/2014/main" id="{ABDD1FF7-B91A-1D3D-7702-E935E2F94704}"/>
              </a:ext>
            </a:extLst>
          </p:cNvPr>
          <p:cNvSpPr>
            <a:spLocks noGrp="1"/>
          </p:cNvSpPr>
          <p:nvPr>
            <p:ph idx="1"/>
          </p:nvPr>
        </p:nvSpPr>
        <p:spPr/>
        <p:txBody>
          <a:bodyPr/>
          <a:lstStyle/>
          <a:p>
            <a:pPr marL="0" indent="0">
              <a:buNone/>
            </a:pPr>
            <a:r>
              <a:rPr lang="en-CA" dirty="0"/>
              <a:t>Impacts of delayed or non-reporting on:</a:t>
            </a:r>
          </a:p>
          <a:p>
            <a:r>
              <a:rPr lang="en-CA" dirty="0"/>
              <a:t>Health and well-being</a:t>
            </a:r>
          </a:p>
          <a:p>
            <a:r>
              <a:rPr lang="en-CA" dirty="0"/>
              <a:t>Access to workers’ compensation</a:t>
            </a:r>
          </a:p>
          <a:p>
            <a:r>
              <a:rPr lang="en-CA" dirty="0"/>
              <a:t>Return-to-work</a:t>
            </a:r>
          </a:p>
        </p:txBody>
      </p:sp>
    </p:spTree>
    <p:extLst>
      <p:ext uri="{BB962C8B-B14F-4D97-AF65-F5344CB8AC3E}">
        <p14:creationId xmlns:p14="http://schemas.microsoft.com/office/powerpoint/2010/main" val="814943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5B4BF-2E8A-7D18-62A5-C04A520B1721}"/>
              </a:ext>
            </a:extLst>
          </p:cNvPr>
          <p:cNvSpPr>
            <a:spLocks noGrp="1"/>
          </p:cNvSpPr>
          <p:nvPr>
            <p:ph type="title"/>
          </p:nvPr>
        </p:nvSpPr>
        <p:spPr/>
        <p:txBody>
          <a:bodyPr/>
          <a:lstStyle/>
          <a:p>
            <a:r>
              <a:rPr lang="en-CA" dirty="0"/>
              <a:t>The COVID-19 pandemic</a:t>
            </a:r>
          </a:p>
        </p:txBody>
      </p:sp>
      <p:sp>
        <p:nvSpPr>
          <p:cNvPr id="3" name="Content Placeholder 2">
            <a:extLst>
              <a:ext uri="{FF2B5EF4-FFF2-40B4-BE49-F238E27FC236}">
                <a16:creationId xmlns:a16="http://schemas.microsoft.com/office/drawing/2014/main" id="{5BDD380A-6DD1-DAA3-0D9B-491643D22190}"/>
              </a:ext>
            </a:extLst>
          </p:cNvPr>
          <p:cNvSpPr>
            <a:spLocks noGrp="1"/>
          </p:cNvSpPr>
          <p:nvPr>
            <p:ph idx="1"/>
          </p:nvPr>
        </p:nvSpPr>
        <p:spPr/>
        <p:txBody>
          <a:bodyPr/>
          <a:lstStyle/>
          <a:p>
            <a:r>
              <a:rPr lang="en-CA" dirty="0"/>
              <a:t>Increased precarity</a:t>
            </a:r>
          </a:p>
          <a:p>
            <a:r>
              <a:rPr lang="en-CA" dirty="0"/>
              <a:t>Additional risk and cost</a:t>
            </a:r>
          </a:p>
          <a:p>
            <a:r>
              <a:rPr lang="en-CA" dirty="0"/>
              <a:t>Disproportionate impact on women</a:t>
            </a:r>
          </a:p>
          <a:p>
            <a:endParaRPr lang="en-CA" dirty="0"/>
          </a:p>
          <a:p>
            <a:endParaRPr lang="en-CA" dirty="0"/>
          </a:p>
          <a:p>
            <a:endParaRPr lang="en-CA" dirty="0"/>
          </a:p>
          <a:p>
            <a:endParaRPr lang="en-CA" dirty="0"/>
          </a:p>
          <a:p>
            <a:endParaRPr lang="en-CA" dirty="0"/>
          </a:p>
        </p:txBody>
      </p:sp>
    </p:spTree>
    <p:extLst>
      <p:ext uri="{BB962C8B-B14F-4D97-AF65-F5344CB8AC3E}">
        <p14:creationId xmlns:p14="http://schemas.microsoft.com/office/powerpoint/2010/main" val="1318290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BAFD2-EBD5-EEC6-8465-70C7F5530F8F}"/>
              </a:ext>
            </a:extLst>
          </p:cNvPr>
          <p:cNvSpPr>
            <a:spLocks noGrp="1"/>
          </p:cNvSpPr>
          <p:nvPr>
            <p:ph type="title"/>
          </p:nvPr>
        </p:nvSpPr>
        <p:spPr/>
        <p:txBody>
          <a:bodyPr/>
          <a:lstStyle/>
          <a:p>
            <a:r>
              <a:rPr lang="en-CA" dirty="0"/>
              <a:t>Conclusions</a:t>
            </a:r>
          </a:p>
        </p:txBody>
      </p:sp>
      <p:sp>
        <p:nvSpPr>
          <p:cNvPr id="3" name="Content Placeholder 2">
            <a:extLst>
              <a:ext uri="{FF2B5EF4-FFF2-40B4-BE49-F238E27FC236}">
                <a16:creationId xmlns:a16="http://schemas.microsoft.com/office/drawing/2014/main" id="{40B526D4-B41A-3EEA-5F83-EDABB8F37820}"/>
              </a:ext>
            </a:extLst>
          </p:cNvPr>
          <p:cNvSpPr>
            <a:spLocks noGrp="1"/>
          </p:cNvSpPr>
          <p:nvPr>
            <p:ph idx="1"/>
          </p:nvPr>
        </p:nvSpPr>
        <p:spPr/>
        <p:txBody>
          <a:bodyPr/>
          <a:lstStyle/>
          <a:p>
            <a:pPr marL="0" indent="0">
              <a:buNone/>
            </a:pPr>
            <a:r>
              <a:rPr lang="en-CA" dirty="0"/>
              <a:t>Our findings have implications for:</a:t>
            </a:r>
          </a:p>
          <a:p>
            <a:pPr marL="0" indent="0">
              <a:buNone/>
            </a:pPr>
            <a:endParaRPr lang="en-CA" dirty="0"/>
          </a:p>
          <a:p>
            <a:r>
              <a:rPr lang="en-CA" dirty="0"/>
              <a:t>Employment integration</a:t>
            </a:r>
          </a:p>
          <a:p>
            <a:r>
              <a:rPr lang="en-CA" dirty="0"/>
              <a:t>Employment conditions</a:t>
            </a:r>
          </a:p>
          <a:p>
            <a:r>
              <a:rPr lang="en-CA" dirty="0"/>
              <a:t>Social safety net</a:t>
            </a:r>
          </a:p>
          <a:p>
            <a:r>
              <a:rPr lang="en-CA" dirty="0"/>
              <a:t>Prevention</a:t>
            </a:r>
          </a:p>
          <a:p>
            <a:r>
              <a:rPr lang="en-CA" dirty="0"/>
              <a:t>Compensation</a:t>
            </a:r>
          </a:p>
        </p:txBody>
      </p:sp>
    </p:spTree>
    <p:extLst>
      <p:ext uri="{BB962C8B-B14F-4D97-AF65-F5344CB8AC3E}">
        <p14:creationId xmlns:p14="http://schemas.microsoft.com/office/powerpoint/2010/main" val="3089500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C42DB-3F1A-C148-D019-653E2F272627}"/>
              </a:ext>
            </a:extLst>
          </p:cNvPr>
          <p:cNvSpPr>
            <a:spLocks noGrp="1"/>
          </p:cNvSpPr>
          <p:nvPr>
            <p:ph type="title"/>
          </p:nvPr>
        </p:nvSpPr>
        <p:spPr/>
        <p:txBody>
          <a:bodyPr/>
          <a:lstStyle/>
          <a:p>
            <a:r>
              <a:rPr lang="en-CA" dirty="0"/>
              <a:t>Thank you!</a:t>
            </a:r>
          </a:p>
        </p:txBody>
      </p:sp>
      <p:sp>
        <p:nvSpPr>
          <p:cNvPr id="3" name="Content Placeholder 2">
            <a:extLst>
              <a:ext uri="{FF2B5EF4-FFF2-40B4-BE49-F238E27FC236}">
                <a16:creationId xmlns:a16="http://schemas.microsoft.com/office/drawing/2014/main" id="{B047D216-9DC8-96F7-DA37-AEB7D897A8E2}"/>
              </a:ext>
            </a:extLst>
          </p:cNvPr>
          <p:cNvSpPr>
            <a:spLocks noGrp="1"/>
          </p:cNvSpPr>
          <p:nvPr>
            <p:ph idx="1"/>
          </p:nvPr>
        </p:nvSpPr>
        <p:spPr/>
        <p:txBody>
          <a:bodyPr>
            <a:normAutofit/>
          </a:bodyPr>
          <a:lstStyle/>
          <a:p>
            <a:pPr marL="0" indent="0">
              <a:buNone/>
            </a:pPr>
            <a:endParaRPr lang="en-CA" dirty="0"/>
          </a:p>
          <a:p>
            <a:pPr marL="0" indent="0">
              <a:buNone/>
            </a:pPr>
            <a:endParaRPr lang="en-CA" dirty="0"/>
          </a:p>
          <a:p>
            <a:pPr marL="0" indent="0">
              <a:buNone/>
            </a:pPr>
            <a:r>
              <a:rPr lang="en-CA" dirty="0">
                <a:hlinkClick r:id="rId2"/>
              </a:rPr>
              <a:t>spremji@mcmaster.ca</a:t>
            </a:r>
            <a:endParaRPr lang="en-CA" dirty="0"/>
          </a:p>
          <a:p>
            <a:pPr marL="0" indent="0">
              <a:buNone/>
            </a:pPr>
            <a:endParaRPr lang="en-CA" dirty="0"/>
          </a:p>
          <a:p>
            <a:pPr marL="0" indent="0">
              <a:buNone/>
            </a:pPr>
            <a:endParaRPr lang="en-CA" dirty="0"/>
          </a:p>
          <a:p>
            <a:pPr marL="0" indent="0">
              <a:buNone/>
            </a:pPr>
            <a:r>
              <a:rPr lang="en-CA" dirty="0"/>
              <a:t>This study was funded by the Social Sciences and Humanities Research Council</a:t>
            </a:r>
          </a:p>
        </p:txBody>
      </p:sp>
    </p:spTree>
    <p:extLst>
      <p:ext uri="{BB962C8B-B14F-4D97-AF65-F5344CB8AC3E}">
        <p14:creationId xmlns:p14="http://schemas.microsoft.com/office/powerpoint/2010/main" val="3984763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2947C-1519-A089-0170-732310359785}"/>
              </a:ext>
            </a:extLst>
          </p:cNvPr>
          <p:cNvSpPr>
            <a:spLocks noGrp="1"/>
          </p:cNvSpPr>
          <p:nvPr>
            <p:ph type="title"/>
          </p:nvPr>
        </p:nvSpPr>
        <p:spPr/>
        <p:txBody>
          <a:bodyPr/>
          <a:lstStyle/>
          <a:p>
            <a:r>
              <a:rPr lang="en-CA" dirty="0"/>
              <a:t>Context</a:t>
            </a:r>
          </a:p>
        </p:txBody>
      </p:sp>
      <p:sp>
        <p:nvSpPr>
          <p:cNvPr id="3" name="Content Placeholder 2">
            <a:extLst>
              <a:ext uri="{FF2B5EF4-FFF2-40B4-BE49-F238E27FC236}">
                <a16:creationId xmlns:a16="http://schemas.microsoft.com/office/drawing/2014/main" id="{76BB9FB7-C176-083E-94BC-16F8115F080E}"/>
              </a:ext>
            </a:extLst>
          </p:cNvPr>
          <p:cNvSpPr>
            <a:spLocks noGrp="1"/>
          </p:cNvSpPr>
          <p:nvPr>
            <p:ph idx="1"/>
          </p:nvPr>
        </p:nvSpPr>
        <p:spPr>
          <a:xfrm>
            <a:off x="901554" y="1587731"/>
            <a:ext cx="10515600" cy="4351338"/>
          </a:xfrm>
        </p:spPr>
        <p:txBody>
          <a:bodyPr/>
          <a:lstStyle/>
          <a:p>
            <a:endParaRPr lang="en-CA" dirty="0"/>
          </a:p>
          <a:p>
            <a:r>
              <a:rPr lang="en-CA" dirty="0"/>
              <a:t>Widespread precarious employment and health problems due to work in the Bangladeshi community</a:t>
            </a:r>
          </a:p>
          <a:p>
            <a:r>
              <a:rPr lang="en-CA" dirty="0"/>
              <a:t>Lack of understanding of how policies and practices shape workers’ health and safety experiences</a:t>
            </a:r>
          </a:p>
          <a:p>
            <a:endParaRPr lang="en-CA" dirty="0"/>
          </a:p>
          <a:p>
            <a:pPr marL="0" indent="0">
              <a:buNone/>
            </a:pPr>
            <a:endParaRPr lang="en-CA" dirty="0"/>
          </a:p>
          <a:p>
            <a:pPr marL="0" indent="0">
              <a:buNone/>
            </a:pPr>
            <a:endParaRPr lang="en-CA" dirty="0"/>
          </a:p>
        </p:txBody>
      </p:sp>
    </p:spTree>
    <p:extLst>
      <p:ext uri="{BB962C8B-B14F-4D97-AF65-F5344CB8AC3E}">
        <p14:creationId xmlns:p14="http://schemas.microsoft.com/office/powerpoint/2010/main" val="4019279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A540470B-5AB0-106D-FD16-B60E11AC295C}"/>
              </a:ext>
            </a:extLst>
          </p:cNvPr>
          <p:cNvSpPr/>
          <p:nvPr/>
        </p:nvSpPr>
        <p:spPr>
          <a:xfrm>
            <a:off x="838200" y="2427667"/>
            <a:ext cx="10367356" cy="2144684"/>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a:extLst>
              <a:ext uri="{FF2B5EF4-FFF2-40B4-BE49-F238E27FC236}">
                <a16:creationId xmlns:a16="http://schemas.microsoft.com/office/drawing/2014/main" id="{B22E99D0-4F69-C253-9C5C-438CA9067F7F}"/>
              </a:ext>
            </a:extLst>
          </p:cNvPr>
          <p:cNvSpPr txBox="1"/>
          <p:nvPr/>
        </p:nvSpPr>
        <p:spPr>
          <a:xfrm>
            <a:off x="2340123" y="2951946"/>
            <a:ext cx="7733944" cy="954107"/>
          </a:xfrm>
          <a:prstGeom prst="rect">
            <a:avLst/>
          </a:prstGeom>
          <a:noFill/>
        </p:spPr>
        <p:txBody>
          <a:bodyPr wrap="square">
            <a:spAutoFit/>
          </a:bodyPr>
          <a:lstStyle/>
          <a:p>
            <a:pPr marL="0" indent="0">
              <a:buNone/>
            </a:pPr>
            <a:r>
              <a:rPr lang="en-CA" sz="2800" dirty="0">
                <a:effectLst/>
                <a:ea typeface="Calibri" panose="020F0502020204030204" pitchFamily="34" charset="0"/>
                <a:cs typeface="Times New Roman" panose="02020603050405020304" pitchFamily="18" charset="0"/>
              </a:rPr>
              <a:t>What happens when you get hurt or sick at work when your work is not stable or secure?</a:t>
            </a:r>
          </a:p>
        </p:txBody>
      </p:sp>
    </p:spTree>
    <p:extLst>
      <p:ext uri="{BB962C8B-B14F-4D97-AF65-F5344CB8AC3E}">
        <p14:creationId xmlns:p14="http://schemas.microsoft.com/office/powerpoint/2010/main" val="332186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8D9C6-69F8-ECA9-5811-847963CF4AD0}"/>
              </a:ext>
            </a:extLst>
          </p:cNvPr>
          <p:cNvSpPr>
            <a:spLocks noGrp="1"/>
          </p:cNvSpPr>
          <p:nvPr>
            <p:ph type="title"/>
          </p:nvPr>
        </p:nvSpPr>
        <p:spPr/>
        <p:txBody>
          <a:bodyPr/>
          <a:lstStyle/>
          <a:p>
            <a:r>
              <a:rPr lang="en-CA" dirty="0"/>
              <a:t>Methods</a:t>
            </a:r>
          </a:p>
        </p:txBody>
      </p:sp>
      <p:sp>
        <p:nvSpPr>
          <p:cNvPr id="3" name="Content Placeholder 2">
            <a:extLst>
              <a:ext uri="{FF2B5EF4-FFF2-40B4-BE49-F238E27FC236}">
                <a16:creationId xmlns:a16="http://schemas.microsoft.com/office/drawing/2014/main" id="{FA91D176-0E2C-418E-0011-1BA2937CCFCD}"/>
              </a:ext>
            </a:extLst>
          </p:cNvPr>
          <p:cNvSpPr>
            <a:spLocks noGrp="1"/>
          </p:cNvSpPr>
          <p:nvPr>
            <p:ph idx="1"/>
          </p:nvPr>
        </p:nvSpPr>
        <p:spPr/>
        <p:txBody>
          <a:bodyPr/>
          <a:lstStyle/>
          <a:p>
            <a:r>
              <a:rPr lang="en-CA" dirty="0"/>
              <a:t>Community-based approach</a:t>
            </a:r>
          </a:p>
          <a:p>
            <a:r>
              <a:rPr lang="en-CA" dirty="0"/>
              <a:t>Study conducted between August 2020 and August 2021</a:t>
            </a:r>
          </a:p>
          <a:p>
            <a:r>
              <a:rPr lang="en-CA" dirty="0"/>
              <a:t>Recruitment through SAWRO and social media</a:t>
            </a:r>
          </a:p>
          <a:p>
            <a:r>
              <a:rPr lang="en-CA" dirty="0"/>
              <a:t>Interviews with 45 workers and 11 key informants</a:t>
            </a:r>
          </a:p>
          <a:p>
            <a:r>
              <a:rPr lang="en-CA" dirty="0"/>
              <a:t>All worker interviews conducted in Bangla</a:t>
            </a:r>
          </a:p>
          <a:p>
            <a:r>
              <a:rPr lang="en-CA" dirty="0"/>
              <a:t>Data managed with NVIVO, analysed collectively</a:t>
            </a:r>
          </a:p>
        </p:txBody>
      </p:sp>
    </p:spTree>
    <p:extLst>
      <p:ext uri="{BB962C8B-B14F-4D97-AF65-F5344CB8AC3E}">
        <p14:creationId xmlns:p14="http://schemas.microsoft.com/office/powerpoint/2010/main" val="2025122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7B694-1439-6FA4-E994-800E09077821}"/>
              </a:ext>
            </a:extLst>
          </p:cNvPr>
          <p:cNvSpPr>
            <a:spLocks noGrp="1"/>
          </p:cNvSpPr>
          <p:nvPr>
            <p:ph type="title"/>
          </p:nvPr>
        </p:nvSpPr>
        <p:spPr/>
        <p:txBody>
          <a:bodyPr/>
          <a:lstStyle/>
          <a:p>
            <a:r>
              <a:rPr lang="en-CA" dirty="0"/>
              <a:t>Characteristics of worker participants</a:t>
            </a:r>
          </a:p>
        </p:txBody>
      </p:sp>
      <p:sp>
        <p:nvSpPr>
          <p:cNvPr id="3" name="Content Placeholder 2">
            <a:extLst>
              <a:ext uri="{FF2B5EF4-FFF2-40B4-BE49-F238E27FC236}">
                <a16:creationId xmlns:a16="http://schemas.microsoft.com/office/drawing/2014/main" id="{989895B0-3FF6-417E-35C2-73CA3B46430C}"/>
              </a:ext>
            </a:extLst>
          </p:cNvPr>
          <p:cNvSpPr>
            <a:spLocks noGrp="1"/>
          </p:cNvSpPr>
          <p:nvPr>
            <p:ph idx="1"/>
          </p:nvPr>
        </p:nvSpPr>
        <p:spPr/>
        <p:txBody>
          <a:bodyPr>
            <a:normAutofit/>
          </a:bodyPr>
          <a:lstStyle/>
          <a:p>
            <a:r>
              <a:rPr lang="en-CA" dirty="0">
                <a:effectLst/>
                <a:ea typeface="Calibri" panose="020F0502020204030204" pitchFamily="34" charset="0"/>
              </a:rPr>
              <a:t>69% women</a:t>
            </a:r>
          </a:p>
          <a:p>
            <a:r>
              <a:rPr lang="en-CA" dirty="0">
                <a:ea typeface="Calibri" panose="020F0502020204030204" pitchFamily="34" charset="0"/>
              </a:rPr>
              <a:t>64% </a:t>
            </a:r>
            <a:r>
              <a:rPr lang="en-CA" dirty="0">
                <a:effectLst/>
                <a:ea typeface="Calibri" panose="020F0502020204030204" pitchFamily="34" charset="0"/>
              </a:rPr>
              <a:t> between the ages 31-50 </a:t>
            </a:r>
          </a:p>
          <a:p>
            <a:r>
              <a:rPr lang="en-CA" dirty="0">
                <a:effectLst/>
                <a:ea typeface="Calibri" panose="020F0502020204030204" pitchFamily="34" charset="0"/>
              </a:rPr>
              <a:t>87% had children and 84% were married </a:t>
            </a:r>
          </a:p>
          <a:p>
            <a:r>
              <a:rPr lang="en-CA" dirty="0">
                <a:ea typeface="Calibri" panose="020F0502020204030204" pitchFamily="34" charset="0"/>
              </a:rPr>
              <a:t>84% </a:t>
            </a:r>
            <a:r>
              <a:rPr lang="en-CA" dirty="0">
                <a:effectLst/>
                <a:ea typeface="Calibri" panose="020F0502020204030204" pitchFamily="34" charset="0"/>
              </a:rPr>
              <a:t>in Canada for ten years </a:t>
            </a:r>
          </a:p>
          <a:p>
            <a:r>
              <a:rPr lang="en-CA" dirty="0">
                <a:effectLst/>
                <a:ea typeface="Calibri" panose="020F0502020204030204" pitchFamily="34" charset="0"/>
              </a:rPr>
              <a:t>89% had a postsecondary education</a:t>
            </a:r>
          </a:p>
          <a:p>
            <a:r>
              <a:rPr lang="en-CA" dirty="0">
                <a:ea typeface="Calibri" panose="020F0502020204030204" pitchFamily="34" charset="0"/>
              </a:rPr>
              <a:t>Worked </a:t>
            </a:r>
            <a:r>
              <a:rPr lang="en-CA" dirty="0">
                <a:effectLst/>
                <a:ea typeface="Calibri" panose="020F0502020204030204" pitchFamily="34" charset="0"/>
              </a:rPr>
              <a:t>in factories (36%), retail and restaurants (38%), childcare (20%), and security (7%) </a:t>
            </a:r>
            <a:endParaRPr lang="en-CA" dirty="0"/>
          </a:p>
        </p:txBody>
      </p:sp>
    </p:spTree>
    <p:extLst>
      <p:ext uri="{BB962C8B-B14F-4D97-AF65-F5344CB8AC3E}">
        <p14:creationId xmlns:p14="http://schemas.microsoft.com/office/powerpoint/2010/main" val="971237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5B4BF-2E8A-7D18-62A5-C04A520B1721}"/>
              </a:ext>
            </a:extLst>
          </p:cNvPr>
          <p:cNvSpPr>
            <a:spLocks noGrp="1"/>
          </p:cNvSpPr>
          <p:nvPr>
            <p:ph type="title"/>
          </p:nvPr>
        </p:nvSpPr>
        <p:spPr/>
        <p:txBody>
          <a:bodyPr/>
          <a:lstStyle/>
          <a:p>
            <a:r>
              <a:rPr lang="en-CA" dirty="0"/>
              <a:t>Precarious employment</a:t>
            </a:r>
          </a:p>
        </p:txBody>
      </p:sp>
      <p:sp>
        <p:nvSpPr>
          <p:cNvPr id="3" name="Content Placeholder 2">
            <a:extLst>
              <a:ext uri="{FF2B5EF4-FFF2-40B4-BE49-F238E27FC236}">
                <a16:creationId xmlns:a16="http://schemas.microsoft.com/office/drawing/2014/main" id="{5BDD380A-6DD1-DAA3-0D9B-491643D22190}"/>
              </a:ext>
            </a:extLst>
          </p:cNvPr>
          <p:cNvSpPr>
            <a:spLocks noGrp="1"/>
          </p:cNvSpPr>
          <p:nvPr>
            <p:ph idx="1"/>
          </p:nvPr>
        </p:nvSpPr>
        <p:spPr/>
        <p:txBody>
          <a:bodyPr/>
          <a:lstStyle/>
          <a:p>
            <a:pPr marL="0" indent="0">
              <a:buNone/>
            </a:pPr>
            <a:r>
              <a:rPr lang="en-CA" i="1" dirty="0">
                <a:effectLst/>
                <a:ea typeface="Calibri" panose="020F0502020204030204" pitchFamily="34" charset="0"/>
                <a:cs typeface="Times New Roman" panose="02020603050405020304" pitchFamily="18" charset="0"/>
              </a:rPr>
              <a:t>“..in some instances, say I would be working at a factory for 7 days straight. So I went to work as usual and they said there’s no more work starting tomorrow. Which means they knew from the beginning that the job was only going to last a few days……in the meantime, I could get calls from other agencies to do their job but I would refuse because of this job…Then suddenly, one afternoon they would call us and say you have work at night. But we’re forced to take it, right?” </a:t>
            </a:r>
          </a:p>
          <a:p>
            <a:pPr marL="0" indent="0" algn="r">
              <a:buNone/>
            </a:pPr>
            <a:r>
              <a:rPr lang="en-CA" dirty="0">
                <a:effectLst/>
                <a:ea typeface="Calibri" panose="020F0502020204030204" pitchFamily="34" charset="0"/>
                <a:cs typeface="Times New Roman" panose="02020603050405020304" pitchFamily="18" charset="0"/>
              </a:rPr>
              <a:t>Rakhi -Worker</a:t>
            </a:r>
          </a:p>
          <a:p>
            <a:pPr marL="0" indent="0">
              <a:buNone/>
            </a:pPr>
            <a:endParaRPr lang="en-CA" dirty="0"/>
          </a:p>
        </p:txBody>
      </p:sp>
    </p:spTree>
    <p:extLst>
      <p:ext uri="{BB962C8B-B14F-4D97-AF65-F5344CB8AC3E}">
        <p14:creationId xmlns:p14="http://schemas.microsoft.com/office/powerpoint/2010/main" val="557746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695AD-EBA2-FAEA-1A38-ED7CE16DF5C6}"/>
              </a:ext>
            </a:extLst>
          </p:cNvPr>
          <p:cNvSpPr>
            <a:spLocks noGrp="1"/>
          </p:cNvSpPr>
          <p:nvPr>
            <p:ph type="title"/>
          </p:nvPr>
        </p:nvSpPr>
        <p:spPr/>
        <p:txBody>
          <a:bodyPr/>
          <a:lstStyle/>
          <a:p>
            <a:r>
              <a:rPr lang="en-CA" dirty="0"/>
              <a:t>Hazards</a:t>
            </a:r>
          </a:p>
        </p:txBody>
      </p:sp>
      <p:sp>
        <p:nvSpPr>
          <p:cNvPr id="3" name="Content Placeholder 2">
            <a:extLst>
              <a:ext uri="{FF2B5EF4-FFF2-40B4-BE49-F238E27FC236}">
                <a16:creationId xmlns:a16="http://schemas.microsoft.com/office/drawing/2014/main" id="{730180ED-1998-847E-9542-F2B30F203C04}"/>
              </a:ext>
            </a:extLst>
          </p:cNvPr>
          <p:cNvSpPr>
            <a:spLocks noGrp="1"/>
          </p:cNvSpPr>
          <p:nvPr>
            <p:ph idx="1"/>
          </p:nvPr>
        </p:nvSpPr>
        <p:spPr/>
        <p:txBody>
          <a:bodyPr>
            <a:normAutofit/>
          </a:bodyPr>
          <a:lstStyle/>
          <a:p>
            <a:pPr marL="0" indent="0">
              <a:buNone/>
            </a:pPr>
            <a:r>
              <a:rPr lang="en-CA" i="1" dirty="0">
                <a:effectLst/>
                <a:ea typeface="Calibri" panose="020F0502020204030204" pitchFamily="34" charset="0"/>
                <a:cs typeface="Times New Roman" panose="02020603050405020304" pitchFamily="18" charset="0"/>
              </a:rPr>
              <a:t>“In this job, we had to bring heavy and thick steel plates to the cutting machines and cut them there. After cutting, we had to bend them in another machine. It wasn’t as easy as it sounds. … Workers often get injured while handling them. Many workers got their fingers cut and injured. Accidents can happen there anytime. …. We had to carry the work-in-progress manually. They make the workers do [tasks a machine should do]. And agency workers means the factory has no responsibility for them...” </a:t>
            </a:r>
          </a:p>
          <a:p>
            <a:pPr marL="0" indent="0" algn="r">
              <a:buNone/>
            </a:pPr>
            <a:r>
              <a:rPr lang="en-CA" dirty="0">
                <a:effectLst/>
                <a:ea typeface="Calibri" panose="020F0502020204030204" pitchFamily="34" charset="0"/>
                <a:cs typeface="Times New Roman" panose="02020603050405020304" pitchFamily="18" charset="0"/>
              </a:rPr>
              <a:t>Ali -Worker</a:t>
            </a:r>
          </a:p>
          <a:p>
            <a:endParaRPr lang="en-CA" dirty="0"/>
          </a:p>
        </p:txBody>
      </p:sp>
    </p:spTree>
    <p:extLst>
      <p:ext uri="{BB962C8B-B14F-4D97-AF65-F5344CB8AC3E}">
        <p14:creationId xmlns:p14="http://schemas.microsoft.com/office/powerpoint/2010/main" val="4272880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87985-B965-4E11-B0AF-597AAE9F0B5E}"/>
              </a:ext>
            </a:extLst>
          </p:cNvPr>
          <p:cNvSpPr>
            <a:spLocks noGrp="1"/>
          </p:cNvSpPr>
          <p:nvPr>
            <p:ph type="title"/>
          </p:nvPr>
        </p:nvSpPr>
        <p:spPr/>
        <p:txBody>
          <a:bodyPr/>
          <a:lstStyle/>
          <a:p>
            <a:r>
              <a:rPr lang="en-CA" dirty="0"/>
              <a:t>Health issues</a:t>
            </a:r>
          </a:p>
        </p:txBody>
      </p:sp>
      <p:sp>
        <p:nvSpPr>
          <p:cNvPr id="3" name="Content Placeholder 2">
            <a:extLst>
              <a:ext uri="{FF2B5EF4-FFF2-40B4-BE49-F238E27FC236}">
                <a16:creationId xmlns:a16="http://schemas.microsoft.com/office/drawing/2014/main" id="{741E07D9-E6F9-0BD8-56DB-C29C9DAE5250}"/>
              </a:ext>
            </a:extLst>
          </p:cNvPr>
          <p:cNvSpPr>
            <a:spLocks noGrp="1"/>
          </p:cNvSpPr>
          <p:nvPr>
            <p:ph idx="1"/>
          </p:nvPr>
        </p:nvSpPr>
        <p:spPr/>
        <p:txBody>
          <a:bodyPr/>
          <a:lstStyle/>
          <a:p>
            <a:pPr marL="0" indent="0">
              <a:buNone/>
            </a:pPr>
            <a:r>
              <a:rPr lang="en-CA" i="1" dirty="0">
                <a:effectLst/>
                <a:ea typeface="Calibri" panose="020F0502020204030204" pitchFamily="34" charset="0"/>
                <a:cs typeface="Times New Roman" panose="02020603050405020304" pitchFamily="18" charset="0"/>
              </a:rPr>
              <a:t>“They behaved very badly. I realized after a while that it was not possible to adjust to that environment, so I quit. I was getting very physically ill day by day with many different ailments, went to the doctor they said I had hypertension, high blood pressure, got diagnosed with diabetes, UTI among many things. All of this occurred due to the mental stress from that job. I had to endure a lot because there was no way, if I didn't work how would I pay rent, how do I support my family and household and kids, a lot of issues. So, we were forced to endure the torture by the managers.” </a:t>
            </a:r>
          </a:p>
          <a:p>
            <a:pPr marL="0" indent="0" algn="r">
              <a:buNone/>
            </a:pPr>
            <a:r>
              <a:rPr lang="en-CA" dirty="0">
                <a:effectLst/>
                <a:ea typeface="Calibri" panose="020F0502020204030204" pitchFamily="34" charset="0"/>
                <a:cs typeface="Times New Roman" panose="02020603050405020304" pitchFamily="18" charset="0"/>
              </a:rPr>
              <a:t>Tania -Worker</a:t>
            </a:r>
          </a:p>
          <a:p>
            <a:endParaRPr lang="en-CA" dirty="0"/>
          </a:p>
        </p:txBody>
      </p:sp>
    </p:spTree>
    <p:extLst>
      <p:ext uri="{BB962C8B-B14F-4D97-AF65-F5344CB8AC3E}">
        <p14:creationId xmlns:p14="http://schemas.microsoft.com/office/powerpoint/2010/main" val="7025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40B78-7216-D149-B590-A4AC22DB24D9}"/>
              </a:ext>
            </a:extLst>
          </p:cNvPr>
          <p:cNvSpPr>
            <a:spLocks noGrp="1"/>
          </p:cNvSpPr>
          <p:nvPr>
            <p:ph type="title"/>
          </p:nvPr>
        </p:nvSpPr>
        <p:spPr/>
        <p:txBody>
          <a:bodyPr/>
          <a:lstStyle/>
          <a:p>
            <a:r>
              <a:rPr lang="en-CA" dirty="0"/>
              <a:t>Response to injuries and illnesses</a:t>
            </a:r>
          </a:p>
        </p:txBody>
      </p:sp>
      <p:sp>
        <p:nvSpPr>
          <p:cNvPr id="3" name="Content Placeholder 2">
            <a:extLst>
              <a:ext uri="{FF2B5EF4-FFF2-40B4-BE49-F238E27FC236}">
                <a16:creationId xmlns:a16="http://schemas.microsoft.com/office/drawing/2014/main" id="{19FDACF5-91C7-EFE4-2A7D-D4D7D1356B64}"/>
              </a:ext>
            </a:extLst>
          </p:cNvPr>
          <p:cNvSpPr>
            <a:spLocks noGrp="1"/>
          </p:cNvSpPr>
          <p:nvPr>
            <p:ph idx="1"/>
          </p:nvPr>
        </p:nvSpPr>
        <p:spPr/>
        <p:txBody>
          <a:bodyPr/>
          <a:lstStyle/>
          <a:p>
            <a:pPr marL="0" indent="0">
              <a:buNone/>
            </a:pPr>
            <a:r>
              <a:rPr lang="en-CA" dirty="0"/>
              <a:t>Workers typically did not report or delayed reporting because of:</a:t>
            </a:r>
          </a:p>
          <a:p>
            <a:r>
              <a:rPr lang="en-CA" dirty="0"/>
              <a:t>Lack of information</a:t>
            </a:r>
          </a:p>
          <a:p>
            <a:r>
              <a:rPr lang="en-CA" dirty="0"/>
              <a:t>Claim suppression by employers</a:t>
            </a:r>
          </a:p>
          <a:p>
            <a:r>
              <a:rPr lang="en-CA" dirty="0"/>
              <a:t>Disengagement of doctors</a:t>
            </a:r>
          </a:p>
          <a:p>
            <a:r>
              <a:rPr lang="en-CA" dirty="0"/>
              <a:t>Concerns about workers’ compensation</a:t>
            </a:r>
          </a:p>
          <a:p>
            <a:r>
              <a:rPr lang="en-CA" dirty="0"/>
              <a:t>Precarious employment context</a:t>
            </a:r>
          </a:p>
        </p:txBody>
      </p:sp>
    </p:spTree>
    <p:extLst>
      <p:ext uri="{BB962C8B-B14F-4D97-AF65-F5344CB8AC3E}">
        <p14:creationId xmlns:p14="http://schemas.microsoft.com/office/powerpoint/2010/main" val="4280686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TotalTime>
  <Words>669</Words>
  <Application>Microsoft Office PowerPoint</Application>
  <PresentationFormat>Widescreen</PresentationFormat>
  <Paragraphs>65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Context</vt:lpstr>
      <vt:lpstr>PowerPoint Presentation</vt:lpstr>
      <vt:lpstr>Methods</vt:lpstr>
      <vt:lpstr>Characteristics of worker participants</vt:lpstr>
      <vt:lpstr>Precarious employment</vt:lpstr>
      <vt:lpstr>Hazards</vt:lpstr>
      <vt:lpstr>Health issues</vt:lpstr>
      <vt:lpstr>Response to injuries and illnesses</vt:lpstr>
      <vt:lpstr>PowerPoint Presentation</vt:lpstr>
      <vt:lpstr>Impacts</vt:lpstr>
      <vt:lpstr>The COVID-19 pandemic</vt:lpstr>
      <vt:lpstr>Conclusions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Premji, Stephanie</dc:creator>
  <cp:lastModifiedBy>Premji, Stephanie</cp:lastModifiedBy>
  <cp:revision>58</cp:revision>
  <dcterms:created xsi:type="dcterms:W3CDTF">2022-10-14T13:32:04Z</dcterms:created>
  <dcterms:modified xsi:type="dcterms:W3CDTF">2022-10-28T15:36:40Z</dcterms:modified>
</cp:coreProperties>
</file>